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5" r:id="rId2"/>
    <p:sldId id="256" r:id="rId3"/>
    <p:sldId id="257" r:id="rId4"/>
    <p:sldId id="259" r:id="rId5"/>
    <p:sldId id="261" r:id="rId6"/>
    <p:sldId id="263" r:id="rId7"/>
    <p:sldId id="264" r:id="rId8"/>
    <p:sldId id="280" r:id="rId9"/>
    <p:sldId id="265" r:id="rId10"/>
    <p:sldId id="266" r:id="rId11"/>
    <p:sldId id="277" r:id="rId12"/>
    <p:sldId id="279" r:id="rId13"/>
    <p:sldId id="278" r:id="rId14"/>
    <p:sldId id="268" r:id="rId15"/>
    <p:sldId id="270" r:id="rId16"/>
    <p:sldId id="272" r:id="rId17"/>
    <p:sldId id="273" r:id="rId18"/>
    <p:sldId id="274" r:id="rId19"/>
  </p:sldIdLst>
  <p:sldSz cx="12192000" cy="6858000"/>
  <p:notesSz cx="6797675" cy="9926638"/>
  <p:embeddedFontLst>
    <p:embeddedFont>
      <p:font typeface="BlackJack" panose="02000504030000020004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otham Black" charset="0"/>
      <p:regular r:id="rId27"/>
    </p:embeddedFont>
    <p:embeddedFont>
      <p:font typeface="Gotham Book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68F"/>
    <a:srgbClr val="3678B1"/>
    <a:srgbClr val="3777B0"/>
    <a:srgbClr val="166A99"/>
    <a:srgbClr val="FFE12B"/>
    <a:srgbClr val="EAEAEA"/>
    <a:srgbClr val="D9D9D9"/>
    <a:srgbClr val="3BBAE3"/>
    <a:srgbClr val="2C9171"/>
    <a:srgbClr val="309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828" autoAdjust="0"/>
  </p:normalViewPr>
  <p:slideViewPr>
    <p:cSldViewPr snapToGrid="0" showGuides="1">
      <p:cViewPr varScale="1">
        <p:scale>
          <a:sx n="108" d="100"/>
          <a:sy n="108" d="100"/>
        </p:scale>
        <p:origin x="65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4038" y="11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182EF-AA91-4DD2-8041-DD9CBBA503A5}" type="datetimeFigureOut">
              <a:rPr lang="de-AT" smtClean="0"/>
              <a:t>19.05.2022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AF9A9-4DB2-43B6-9732-FC33FDD9DB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2205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FEE6C-148C-4B33-9169-69E6DE6B7FAB}" type="datetimeFigureOut">
              <a:rPr lang="de-AT" smtClean="0"/>
              <a:t>19.05.2022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552CB-B7FE-4D85-AD0F-D6843DDEDDD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380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52CB-B7FE-4D85-AD0F-D6843DDEDDDC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1515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552CB-B7FE-4D85-AD0F-D6843DDEDDDC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028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6" hasCustomPrompt="1"/>
          </p:nvPr>
        </p:nvSpPr>
        <p:spPr>
          <a:xfrm>
            <a:off x="-11565" y="1593136"/>
            <a:ext cx="12203565" cy="5264864"/>
          </a:xfrm>
          <a:prstGeom prst="rect">
            <a:avLst/>
          </a:prstGeom>
          <a:gradFill flip="none" rotWithShape="1">
            <a:gsLst>
              <a:gs pos="48000">
                <a:srgbClr val="E0E0E0"/>
              </a:gs>
              <a:gs pos="0">
                <a:schemeClr val="bg1">
                  <a:lumMod val="85000"/>
                </a:schemeClr>
              </a:gs>
              <a:gs pos="98000">
                <a:schemeClr val="bg1">
                  <a:lumMod val="95000"/>
                </a:schemeClr>
              </a:gs>
            </a:gsLst>
            <a:lin ang="16200000" scaled="1"/>
            <a:tileRect/>
          </a:gradFill>
        </p:spPr>
        <p:txBody>
          <a:bodyPr vert="horz" wrap="square" lIns="0" tIns="2952000" rIns="0" bIns="45720" rtlCol="0">
            <a:noAutofit/>
          </a:bodyPr>
          <a:lstStyle>
            <a:lvl1pPr marL="201196" indent="-201196" algn="ctr">
              <a:buNone/>
              <a:defRPr lang="de-AT" sz="1200" b="0" baseline="0" dirty="0"/>
            </a:lvl1pPr>
          </a:lstStyle>
          <a:p>
            <a:pPr marL="0" lvl="0" indent="0" algn="ctr"/>
            <a:r>
              <a:rPr lang="de-AT" dirty="0"/>
              <a:t>EINFACH AUF DAS ICON KLICKEN UND BILD EINFÜGEN! :-)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A39C27-39AC-4A86-AD26-535F3D6E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7053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F876035-D000-487D-9302-7E6FEA60B1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1565" y="540000"/>
            <a:ext cx="12203565" cy="6318000"/>
          </a:xfrm>
          <a:custGeom>
            <a:avLst/>
            <a:gdLst>
              <a:gd name="connsiteX0" fmla="*/ 0 w 12203565"/>
              <a:gd name="connsiteY0" fmla="*/ 0 h 6318000"/>
              <a:gd name="connsiteX1" fmla="*/ 252864 w 12203565"/>
              <a:gd name="connsiteY1" fmla="*/ 0 h 6318000"/>
              <a:gd name="connsiteX2" fmla="*/ 252864 w 12203565"/>
              <a:gd name="connsiteY2" fmla="*/ 590669 h 6318000"/>
              <a:gd name="connsiteX3" fmla="*/ 1233783 w 12203565"/>
              <a:gd name="connsiteY3" fmla="*/ 590669 h 6318000"/>
              <a:gd name="connsiteX4" fmla="*/ 1233783 w 12203565"/>
              <a:gd name="connsiteY4" fmla="*/ 0 h 6318000"/>
              <a:gd name="connsiteX5" fmla="*/ 12203565 w 12203565"/>
              <a:gd name="connsiteY5" fmla="*/ 0 h 6318000"/>
              <a:gd name="connsiteX6" fmla="*/ 12203565 w 12203565"/>
              <a:gd name="connsiteY6" fmla="*/ 6318000 h 6318000"/>
              <a:gd name="connsiteX7" fmla="*/ 0 w 12203565"/>
              <a:gd name="connsiteY7" fmla="*/ 6318000 h 63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565" h="6318000">
                <a:moveTo>
                  <a:pt x="0" y="0"/>
                </a:moveTo>
                <a:lnTo>
                  <a:pt x="252864" y="0"/>
                </a:lnTo>
                <a:lnTo>
                  <a:pt x="252864" y="590669"/>
                </a:lnTo>
                <a:lnTo>
                  <a:pt x="1233783" y="590669"/>
                </a:lnTo>
                <a:lnTo>
                  <a:pt x="1233783" y="0"/>
                </a:lnTo>
                <a:lnTo>
                  <a:pt x="12203565" y="0"/>
                </a:lnTo>
                <a:lnTo>
                  <a:pt x="12203565" y="6318000"/>
                </a:lnTo>
                <a:lnTo>
                  <a:pt x="0" y="6318000"/>
                </a:lnTo>
                <a:close/>
              </a:path>
            </a:pathLst>
          </a:custGeom>
          <a:gradFill flip="none" rotWithShape="1">
            <a:gsLst>
              <a:gs pos="48000">
                <a:srgbClr val="E0E0E0"/>
              </a:gs>
              <a:gs pos="0">
                <a:schemeClr val="bg1">
                  <a:lumMod val="85000"/>
                </a:schemeClr>
              </a:gs>
              <a:gs pos="98000">
                <a:schemeClr val="bg1">
                  <a:lumMod val="95000"/>
                </a:schemeClr>
              </a:gs>
            </a:gsLst>
            <a:lin ang="16200000" scaled="1"/>
            <a:tileRect/>
          </a:gradFill>
        </p:spPr>
        <p:txBody>
          <a:bodyPr vert="horz" wrap="square" lIns="0" tIns="3456000" rIns="0" bIns="45720" rtlCol="0">
            <a:noAutofit/>
          </a:bodyPr>
          <a:lstStyle>
            <a:lvl1pPr marL="201196" indent="-201196" algn="ctr">
              <a:buNone/>
              <a:defRPr lang="de-AT" sz="1200" b="0" baseline="0" dirty="0"/>
            </a:lvl1pPr>
          </a:lstStyle>
          <a:p>
            <a:pPr marL="0" lvl="0" indent="0" algn="ctr"/>
            <a:r>
              <a:rPr lang="de-AT" dirty="0"/>
              <a:t>EINFACH AUF DAS ICON KLICKEN UND BILD EINFÜGEN! :-)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B6CBC0F-4301-45F2-BE30-49397B0FE637}"/>
              </a:ext>
            </a:extLst>
          </p:cNvPr>
          <p:cNvGrpSpPr/>
          <p:nvPr userDrawn="1"/>
        </p:nvGrpSpPr>
        <p:grpSpPr>
          <a:xfrm>
            <a:off x="241299" y="-1"/>
            <a:ext cx="980919" cy="1130670"/>
            <a:chOff x="241300" y="0"/>
            <a:chExt cx="825500" cy="951524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F68CEFF-B3C9-45C6-A2E9-BD61D23CAF92}"/>
                </a:ext>
              </a:extLst>
            </p:cNvPr>
            <p:cNvSpPr/>
            <p:nvPr userDrawn="1"/>
          </p:nvSpPr>
          <p:spPr>
            <a:xfrm>
              <a:off x="241300" y="0"/>
              <a:ext cx="825500" cy="951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BD6D304-2C95-4B68-90D6-5BD0ACE34B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41628" y="79077"/>
              <a:ext cx="624843" cy="772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73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4"/>
          </p:nvPr>
        </p:nvSpPr>
        <p:spPr>
          <a:xfrm>
            <a:off x="1308101" y="1700213"/>
            <a:ext cx="10588106" cy="450056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E4818-7614-46EF-BC60-9D82791D17E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30.11.2020</a:t>
            </a:r>
            <a:endParaRPr lang="de-AT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A17A0F-125C-4686-B3F1-FE93409E6F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08100" y="6549348"/>
            <a:ext cx="8584575" cy="231775"/>
          </a:xfrm>
        </p:spPr>
        <p:txBody>
          <a:bodyPr/>
          <a:lstStyle/>
          <a:p>
            <a:r>
              <a:rPr lang="de-DE" dirty="0"/>
              <a:t>Präsentation: Johannes Hörl, RC Bischofshofen</a:t>
            </a:r>
            <a:endParaRPr lang="de-AT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06EA2AF-EF47-43F0-B520-D8E9C58B17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9DBBE-2114-404F-A6EF-130F47DF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9163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7"/>
          <p:cNvSpPr>
            <a:spLocks noGrp="1"/>
          </p:cNvSpPr>
          <p:nvPr>
            <p:ph sz="quarter" idx="17"/>
          </p:nvPr>
        </p:nvSpPr>
        <p:spPr>
          <a:xfrm>
            <a:off x="6773333" y="1700213"/>
            <a:ext cx="5130799" cy="450056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19AE20-7C7B-4130-80C5-429BB637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005499"/>
            <a:ext cx="10596033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85B8A83-B537-45FF-A9AF-12AC5B2B1E3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C927EF37-6D31-4106-9146-324A1318F6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08100" y="1700213"/>
            <a:ext cx="5130800" cy="450056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E3AAC08F-B47A-48E8-BF44-F895AF419E8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112810" y="6549348"/>
            <a:ext cx="1308733" cy="2317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30.11.2020</a:t>
            </a:r>
            <a:endParaRPr lang="de-AT" dirty="0"/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2588B45B-EE52-4D6B-9A5E-767DE6A85C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08100" y="6549348"/>
            <a:ext cx="8584575" cy="231775"/>
          </a:xfrm>
        </p:spPr>
        <p:txBody>
          <a:bodyPr/>
          <a:lstStyle/>
          <a:p>
            <a:r>
              <a:rPr lang="de-DE" dirty="0"/>
              <a:t>Präsentation: Johannes Hörl, RC Bischofshofen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9466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07F098E-99A1-43BE-94EC-F8A7250AFA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533400"/>
            <a:ext cx="5135043" cy="6318000"/>
          </a:xfrm>
          <a:custGeom>
            <a:avLst/>
            <a:gdLst>
              <a:gd name="connsiteX0" fmla="*/ 0 w 5135043"/>
              <a:gd name="connsiteY0" fmla="*/ 0 h 6318000"/>
              <a:gd name="connsiteX1" fmla="*/ 241299 w 5135043"/>
              <a:gd name="connsiteY1" fmla="*/ 0 h 6318000"/>
              <a:gd name="connsiteX2" fmla="*/ 241299 w 5135043"/>
              <a:gd name="connsiteY2" fmla="*/ 597269 h 6318000"/>
              <a:gd name="connsiteX3" fmla="*/ 1222218 w 5135043"/>
              <a:gd name="connsiteY3" fmla="*/ 597269 h 6318000"/>
              <a:gd name="connsiteX4" fmla="*/ 1222218 w 5135043"/>
              <a:gd name="connsiteY4" fmla="*/ 0 h 6318000"/>
              <a:gd name="connsiteX5" fmla="*/ 5135043 w 5135043"/>
              <a:gd name="connsiteY5" fmla="*/ 0 h 6318000"/>
              <a:gd name="connsiteX6" fmla="*/ 5135043 w 5135043"/>
              <a:gd name="connsiteY6" fmla="*/ 6318000 h 6318000"/>
              <a:gd name="connsiteX7" fmla="*/ 0 w 5135043"/>
              <a:gd name="connsiteY7" fmla="*/ 6318000 h 63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35043" h="6318000">
                <a:moveTo>
                  <a:pt x="0" y="0"/>
                </a:moveTo>
                <a:lnTo>
                  <a:pt x="241299" y="0"/>
                </a:lnTo>
                <a:lnTo>
                  <a:pt x="241299" y="597269"/>
                </a:lnTo>
                <a:lnTo>
                  <a:pt x="1222218" y="597269"/>
                </a:lnTo>
                <a:lnTo>
                  <a:pt x="1222218" y="0"/>
                </a:lnTo>
                <a:lnTo>
                  <a:pt x="5135043" y="0"/>
                </a:lnTo>
                <a:lnTo>
                  <a:pt x="5135043" y="6318000"/>
                </a:lnTo>
                <a:lnTo>
                  <a:pt x="0" y="6318000"/>
                </a:lnTo>
                <a:close/>
              </a:path>
            </a:pathLst>
          </a:custGeom>
          <a:gradFill flip="none" rotWithShape="1">
            <a:gsLst>
              <a:gs pos="48000">
                <a:srgbClr val="E0E0E0"/>
              </a:gs>
              <a:gs pos="0">
                <a:schemeClr val="bg1">
                  <a:lumMod val="85000"/>
                </a:schemeClr>
              </a:gs>
              <a:gs pos="98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txBody>
          <a:bodyPr vert="horz" wrap="square" lIns="0" tIns="3852000" rIns="0" bIns="45720" rtlCol="0">
            <a:noAutofit/>
          </a:bodyPr>
          <a:lstStyle>
            <a:lvl1pPr marL="201196" indent="-201196" algn="ctr">
              <a:buNone/>
              <a:defRPr lang="de-AT" sz="1000" b="0" baseline="0" dirty="0"/>
            </a:lvl1pPr>
          </a:lstStyle>
          <a:p>
            <a:pPr marL="0" lvl="0" indent="0" algn="ctr"/>
            <a:r>
              <a:rPr lang="de-AT" dirty="0"/>
              <a:t>EINFACH AUF DAS ICON KLICKEN </a:t>
            </a:r>
          </a:p>
          <a:p>
            <a:pPr marL="0" lvl="0" indent="0" algn="ctr"/>
            <a:r>
              <a:rPr lang="de-AT" dirty="0"/>
              <a:t>UND BILD EINFÜGEN! :-)</a:t>
            </a:r>
          </a:p>
        </p:txBody>
      </p:sp>
      <p:sp>
        <p:nvSpPr>
          <p:cNvPr id="23" name="Inhaltsplatzhalter 4"/>
          <p:cNvSpPr>
            <a:spLocks noGrp="1"/>
          </p:cNvSpPr>
          <p:nvPr>
            <p:ph sz="quarter" idx="18"/>
          </p:nvPr>
        </p:nvSpPr>
        <p:spPr>
          <a:xfrm>
            <a:off x="5441634" y="1700213"/>
            <a:ext cx="6432549" cy="450056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C4E713-583A-4001-B9E3-2D127250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89" y="862624"/>
            <a:ext cx="6479644" cy="509588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9A71582-A4DB-4612-A527-FA38BB94D0C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30.11.2020</a:t>
            </a:r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27EC8A8-7CB4-444C-AE7D-C52B2FDFC3B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Präsentation: Johannes Hörl, RC Bischofshofen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CBA01A6-DAC6-40FF-AE1B-550CE666D03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3819F6-D98C-4DD9-BAF5-C661AC4D10E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99405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1829A2B-2BB3-49C9-8374-94E7818C77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533400"/>
            <a:ext cx="6096000" cy="6318000"/>
          </a:xfrm>
          <a:custGeom>
            <a:avLst/>
            <a:gdLst>
              <a:gd name="connsiteX0" fmla="*/ 0 w 6096000"/>
              <a:gd name="connsiteY0" fmla="*/ 0 h 6318000"/>
              <a:gd name="connsiteX1" fmla="*/ 241299 w 6096000"/>
              <a:gd name="connsiteY1" fmla="*/ 0 h 6318000"/>
              <a:gd name="connsiteX2" fmla="*/ 241299 w 6096000"/>
              <a:gd name="connsiteY2" fmla="*/ 597269 h 6318000"/>
              <a:gd name="connsiteX3" fmla="*/ 1222218 w 6096000"/>
              <a:gd name="connsiteY3" fmla="*/ 597269 h 6318000"/>
              <a:gd name="connsiteX4" fmla="*/ 1222218 w 6096000"/>
              <a:gd name="connsiteY4" fmla="*/ 0 h 6318000"/>
              <a:gd name="connsiteX5" fmla="*/ 6096000 w 6096000"/>
              <a:gd name="connsiteY5" fmla="*/ 0 h 6318000"/>
              <a:gd name="connsiteX6" fmla="*/ 6096000 w 6096000"/>
              <a:gd name="connsiteY6" fmla="*/ 6318000 h 6318000"/>
              <a:gd name="connsiteX7" fmla="*/ 0 w 6096000"/>
              <a:gd name="connsiteY7" fmla="*/ 6318000 h 63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318000">
                <a:moveTo>
                  <a:pt x="0" y="0"/>
                </a:moveTo>
                <a:lnTo>
                  <a:pt x="241299" y="0"/>
                </a:lnTo>
                <a:lnTo>
                  <a:pt x="241299" y="597269"/>
                </a:lnTo>
                <a:lnTo>
                  <a:pt x="1222218" y="597269"/>
                </a:lnTo>
                <a:lnTo>
                  <a:pt x="1222218" y="0"/>
                </a:lnTo>
                <a:lnTo>
                  <a:pt x="6096000" y="0"/>
                </a:lnTo>
                <a:lnTo>
                  <a:pt x="6096000" y="6318000"/>
                </a:lnTo>
                <a:lnTo>
                  <a:pt x="0" y="6318000"/>
                </a:lnTo>
                <a:close/>
              </a:path>
            </a:pathLst>
          </a:custGeom>
          <a:gradFill flip="none" rotWithShape="1">
            <a:gsLst>
              <a:gs pos="48000">
                <a:srgbClr val="E0E0E0"/>
              </a:gs>
              <a:gs pos="0">
                <a:schemeClr val="bg1">
                  <a:lumMod val="85000"/>
                </a:schemeClr>
              </a:gs>
              <a:gs pos="98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txBody>
          <a:bodyPr vert="horz" wrap="square" lIns="0" tIns="3852000" rIns="0" bIns="45720" rtlCol="0">
            <a:noAutofit/>
          </a:bodyPr>
          <a:lstStyle>
            <a:lvl1pPr marL="201196" indent="-201196" algn="ctr">
              <a:buNone/>
              <a:defRPr lang="de-AT" sz="1000" b="0" baseline="0" dirty="0"/>
            </a:lvl1pPr>
          </a:lstStyle>
          <a:p>
            <a:pPr marL="0" lvl="0" indent="0" algn="ctr"/>
            <a:r>
              <a:rPr lang="de-AT" dirty="0"/>
              <a:t>EINFACH AUF DAS ICON KLICKEN </a:t>
            </a:r>
          </a:p>
          <a:p>
            <a:pPr marL="0" lvl="0" indent="0" algn="ctr"/>
            <a:r>
              <a:rPr lang="de-AT" dirty="0"/>
              <a:t>UND BILD EINFÜGEN! :-)</a:t>
            </a:r>
          </a:p>
        </p:txBody>
      </p:sp>
      <p:sp>
        <p:nvSpPr>
          <p:cNvPr id="23" name="Inhaltsplatzhalter 4"/>
          <p:cNvSpPr>
            <a:spLocks noGrp="1"/>
          </p:cNvSpPr>
          <p:nvPr>
            <p:ph sz="quarter" idx="18"/>
          </p:nvPr>
        </p:nvSpPr>
        <p:spPr>
          <a:xfrm>
            <a:off x="6326799" y="1700213"/>
            <a:ext cx="5547384" cy="450056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C4E713-583A-4001-B9E3-2D127250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134" y="862624"/>
            <a:ext cx="5587999" cy="509588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9A71582-A4DB-4612-A527-FA38BB94D0C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30.11.2020</a:t>
            </a:r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27EC8A8-7CB4-444C-AE7D-C52B2FDFC3B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6326799" y="6549348"/>
            <a:ext cx="3565876" cy="231775"/>
          </a:xfrm>
        </p:spPr>
        <p:txBody>
          <a:bodyPr/>
          <a:lstStyle/>
          <a:p>
            <a:r>
              <a:rPr lang="de-DE" dirty="0"/>
              <a:t>Präsentation: Johannes Hörl, RC Bischofshofen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CBA01A6-DAC6-40FF-AE1B-550CE666D03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0485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treifen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4581525"/>
            <a:ext cx="12192000" cy="2276475"/>
          </a:xfrm>
          <a:gradFill flip="none" rotWithShape="1">
            <a:gsLst>
              <a:gs pos="48000">
                <a:srgbClr val="E0E0E0"/>
              </a:gs>
              <a:gs pos="0">
                <a:schemeClr val="bg1">
                  <a:lumMod val="85000"/>
                </a:schemeClr>
              </a:gs>
              <a:gs pos="98000">
                <a:schemeClr val="bg1">
                  <a:lumMod val="95000"/>
                </a:schemeClr>
              </a:gs>
            </a:gsLst>
            <a:lin ang="16200000" scaled="1"/>
            <a:tileRect/>
          </a:gradFill>
        </p:spPr>
        <p:txBody>
          <a:bodyPr vert="horz" wrap="square" lIns="0" tIns="756000" rIns="0" bIns="45720" rtlCol="0">
            <a:noAutofit/>
          </a:bodyPr>
          <a:lstStyle>
            <a:lvl1pPr marL="201196" indent="-201196" algn="ctr">
              <a:buNone/>
              <a:defRPr lang="de-AT" sz="1000" b="0" baseline="0" dirty="0"/>
            </a:lvl1pPr>
          </a:lstStyle>
          <a:p>
            <a:pPr marL="0" lvl="0" indent="0" algn="ctr"/>
            <a:r>
              <a:rPr lang="de-AT" dirty="0"/>
              <a:t>EINFACH AUF DAS ICON KLICKEN UND BILD EINFÜGEN! :-)</a:t>
            </a:r>
          </a:p>
        </p:txBody>
      </p:sp>
      <p:sp>
        <p:nvSpPr>
          <p:cNvPr id="6" name="Inhaltsplatzhalter 4"/>
          <p:cNvSpPr>
            <a:spLocks noGrp="1"/>
          </p:cNvSpPr>
          <p:nvPr>
            <p:ph sz="quarter" idx="18"/>
          </p:nvPr>
        </p:nvSpPr>
        <p:spPr>
          <a:xfrm>
            <a:off x="1308100" y="1700214"/>
            <a:ext cx="10596033" cy="288131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DF046F-EE82-4714-852D-8C510475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1271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E659BEB-B820-4D99-8ECB-E1094D81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30.11.2020</a:t>
            </a:r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CAFFDB-73EE-4D90-878F-A988CE16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Präsentation: Johannes Hörl, RC Bischofshofen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5873F6F-ABAE-4C64-B3BA-7DA49F55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8543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C30C6D-8E1C-47AA-A05C-CB647904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30.11.2020</a:t>
            </a:r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2311B7-C442-4FD3-B97F-F90CA25C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Präsentation: Johannes Hörl, RC Bischofshofen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60BAB-CFAA-4764-9B91-20BE381B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05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08100" y="1005499"/>
            <a:ext cx="10596033" cy="509588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08100" y="1700213"/>
            <a:ext cx="10596033" cy="4500562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112810" y="6549348"/>
            <a:ext cx="1308733" cy="23177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110000"/>
              </a:lnSpc>
              <a:spcBef>
                <a:spcPts val="450"/>
              </a:spcBef>
              <a:spcAft>
                <a:spcPts val="300"/>
              </a:spcAft>
              <a:defRPr sz="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de-DE"/>
              <a:t>18.02.2020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08100" y="6549348"/>
            <a:ext cx="8584575" cy="231775"/>
          </a:xfrm>
          <a:prstGeom prst="rect">
            <a:avLst/>
          </a:prstGeom>
          <a:effectLst/>
        </p:spPr>
        <p:txBody>
          <a:bodyPr vert="horz" wrap="square" lIns="0" tIns="45720" rIns="91440" bIns="45720" rtlCol="0" anchor="ctr">
            <a:noAutofit/>
          </a:bodyPr>
          <a:lstStyle>
            <a:lvl1pPr algn="l">
              <a:lnSpc>
                <a:spcPct val="110000"/>
              </a:lnSpc>
              <a:spcBef>
                <a:spcPts val="450"/>
              </a:spcBef>
              <a:spcAft>
                <a:spcPts val="300"/>
              </a:spcAft>
              <a:defRPr sz="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de-AT"/>
              <a:t>Präsentation: Johannes Hörl, RC Salzburg Paracelsus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1543" y="6549348"/>
            <a:ext cx="474663" cy="231775"/>
          </a:xfrm>
          <a:prstGeom prst="rect">
            <a:avLst/>
          </a:prstGeom>
          <a:effectLst/>
        </p:spPr>
        <p:txBody>
          <a:bodyPr vert="horz" wrap="square" lIns="91440" tIns="45720" rIns="0" bIns="45720" rtlCol="0" anchor="ctr">
            <a:noAutofit/>
          </a:bodyPr>
          <a:lstStyle>
            <a:lvl1pPr algn="r">
              <a:lnSpc>
                <a:spcPct val="110000"/>
              </a:lnSpc>
              <a:spcBef>
                <a:spcPts val="450"/>
              </a:spcBef>
              <a:spcAft>
                <a:spcPts val="300"/>
              </a:spcAft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fld id="{573819F6-D98C-4DD9-BAF5-C661AC4D10E7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5F83DE-FA1D-419C-AD7A-37AAD67801C7}"/>
              </a:ext>
            </a:extLst>
          </p:cNvPr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78EDBEA-BB02-4965-8E5A-403757415913}"/>
              </a:ext>
            </a:extLst>
          </p:cNvPr>
          <p:cNvSpPr txBox="1"/>
          <p:nvPr userDrawn="1"/>
        </p:nvSpPr>
        <p:spPr>
          <a:xfrm>
            <a:off x="1222217" y="145597"/>
            <a:ext cx="3462807" cy="25391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de-AT" sz="1050" b="1" spc="80" baseline="0" dirty="0">
                <a:ln w="3175">
                  <a:noFill/>
                </a:ln>
                <a:solidFill>
                  <a:schemeClr val="bg1"/>
                </a:solidFill>
                <a:latin typeface="+mn-lt"/>
              </a:rPr>
              <a:t>GROSSGLOCKNER HOCHALPENSTRASSE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F5851E5-7BC4-4FC7-8035-4EB98E49FB48}"/>
              </a:ext>
            </a:extLst>
          </p:cNvPr>
          <p:cNvSpPr txBox="1"/>
          <p:nvPr userDrawn="1"/>
        </p:nvSpPr>
        <p:spPr>
          <a:xfrm>
            <a:off x="10353675" y="145597"/>
            <a:ext cx="1542532" cy="253916"/>
          </a:xfrm>
          <a:prstGeom prst="rect">
            <a:avLst/>
          </a:prstGeom>
          <a:noFill/>
        </p:spPr>
        <p:txBody>
          <a:bodyPr wrap="square" rIns="0" rtlCol="0" anchor="b">
            <a:spAutoFit/>
          </a:bodyPr>
          <a:lstStyle/>
          <a:p>
            <a:pPr algn="r"/>
            <a:r>
              <a:rPr lang="de-AT" sz="1050" b="1" spc="80" baseline="0" dirty="0">
                <a:ln w="3175">
                  <a:noFill/>
                </a:ln>
                <a:solidFill>
                  <a:schemeClr val="bg1"/>
                </a:solidFill>
                <a:latin typeface="+mn-lt"/>
              </a:rPr>
              <a:t>grossglockner.at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080BDD-A474-4541-ACC1-06C3BFD565FE}"/>
              </a:ext>
            </a:extLst>
          </p:cNvPr>
          <p:cNvGrpSpPr/>
          <p:nvPr userDrawn="1"/>
        </p:nvGrpSpPr>
        <p:grpSpPr>
          <a:xfrm>
            <a:off x="241299" y="-1"/>
            <a:ext cx="980919" cy="1130670"/>
            <a:chOff x="241300" y="0"/>
            <a:chExt cx="825500" cy="95152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3E1DFB4-2D42-448E-97B2-3B82E312263E}"/>
                </a:ext>
              </a:extLst>
            </p:cNvPr>
            <p:cNvSpPr/>
            <p:nvPr userDrawn="1"/>
          </p:nvSpPr>
          <p:spPr>
            <a:xfrm>
              <a:off x="241300" y="0"/>
              <a:ext cx="825500" cy="951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51D83F8-FF0B-47F9-87B3-5B6405FEA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341628" y="79077"/>
              <a:ext cx="624843" cy="772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01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3" r:id="rId2"/>
    <p:sldLayoutId id="2147483656" r:id="rId3"/>
    <p:sldLayoutId id="2147483661" r:id="rId4"/>
    <p:sldLayoutId id="2147483670" r:id="rId5"/>
    <p:sldLayoutId id="2147483674" r:id="rId6"/>
    <p:sldLayoutId id="2147483664" r:id="rId7"/>
    <p:sldLayoutId id="2147483654" r:id="rId8"/>
    <p:sldLayoutId id="2147483655" r:id="rId9"/>
  </p:sldLayoutIdLst>
  <p:hf hdr="0"/>
  <p:txStyles>
    <p:titleStyle>
      <a:lvl1pPr algn="l" defTabSz="685732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685732" rtl="0" eaLnBrk="1" latinLnBrk="0" hangingPunct="1">
        <a:lnSpc>
          <a:spcPct val="110000"/>
        </a:lnSpc>
        <a:spcBef>
          <a:spcPts val="300"/>
        </a:spcBef>
        <a:spcAft>
          <a:spcPts val="15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15900" algn="l" defTabSz="685732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14687"/>
          <a:stretch/>
        </p:blipFill>
        <p:spPr/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70868" y="558139"/>
            <a:ext cx="9144001" cy="67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ts val="6600"/>
              </a:lnSpc>
              <a:spcAft>
                <a:spcPts val="1100"/>
              </a:spcAft>
              <a:buFont typeface="Wingdings" pitchFamily="2" charset="2"/>
              <a:buNone/>
            </a:pPr>
            <a:r>
              <a:rPr lang="de-DE" sz="2400" b="1" dirty="0"/>
              <a:t>Die Großglockner Hochalpenstraße im Nationalpark.</a:t>
            </a:r>
          </a:p>
          <a:p>
            <a:pPr algn="ctr" eaLnBrk="1" hangingPunct="1">
              <a:lnSpc>
                <a:spcPts val="6600"/>
              </a:lnSpc>
              <a:spcAft>
                <a:spcPts val="1100"/>
              </a:spcAft>
              <a:buFont typeface="Wingdings" pitchFamily="2" charset="2"/>
              <a:buNone/>
            </a:pPr>
            <a:endParaRPr lang="de-DE" sz="2400" dirty="0"/>
          </a:p>
        </p:txBody>
      </p:sp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1510593" y="1239374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1800" b="1" dirty="0"/>
              <a:t>Überregionale Infrastrukturunternehmen im Spannungsfeld von Natur, Tourismus und Technik </a:t>
            </a:r>
          </a:p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1800" b="1" dirty="0"/>
              <a:t>GROHAG (Gruppe)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142" y="5333999"/>
            <a:ext cx="1160268" cy="140322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1" y="5333998"/>
            <a:ext cx="2266745" cy="14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6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 Alpine Naturschau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Mineralien der Hohen Tauern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Murmeltier-Kino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Bau der Straße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Passheiligtum - </a:t>
            </a:r>
            <a:r>
              <a:rPr lang="de-DE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Hochtor</a:t>
            </a:r>
            <a:endParaRPr lang="de-DE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höchsten Salzburger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Gletscher.Leben</a:t>
            </a:r>
            <a:endParaRPr lang="de-DE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Glocknerwiesen</a:t>
            </a:r>
            <a:endParaRPr lang="de-DE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Gamsgrubenweg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Besucherzentrum KFJH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Automobil- und Fahrzeuggeschichte (Öst. </a:t>
            </a:r>
            <a:r>
              <a:rPr lang="de-DE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Museumspr</a:t>
            </a: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.!)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Alpenliebe</a:t>
            </a:r>
          </a:p>
          <a:p>
            <a:pPr marL="361950" indent="-361950"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Berg, die – Frauen im Aufstieg</a:t>
            </a:r>
          </a:p>
          <a:p>
            <a:pPr>
              <a:buClr>
                <a:schemeClr val="accent6"/>
              </a:buClr>
            </a:pPr>
            <a:endParaRPr lang="de-AT" sz="15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Ausstellungen - Bewusstseinsbildung</a:t>
            </a:r>
            <a:endParaRPr lang="de-AT" dirty="0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 t="1353" r="21279" b="-1353"/>
          <a:stretch/>
        </p:blipFill>
        <p:spPr/>
      </p:pic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446339D8-9A4B-97CB-9D46-194449BB020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3C5B5D5F-EE41-65D5-9C29-D6C13C4B221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6020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89B238-7F12-6F3D-222B-85C8721AEBE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70er beantragt (statt 100er) </a:t>
            </a:r>
          </a:p>
          <a:p>
            <a:r>
              <a:rPr lang="de-AT" sz="1700" dirty="0">
                <a:latin typeface="Verdana" panose="020B0604030504040204" pitchFamily="34" charset="0"/>
                <a:ea typeface="Verdana" panose="020B0604030504040204" pitchFamily="34" charset="0"/>
              </a:rPr>
              <a:t>Slow </a:t>
            </a:r>
            <a:r>
              <a:rPr lang="de-AT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Driving</a:t>
            </a:r>
            <a:endParaRPr lang="de-AT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AT" sz="1700" dirty="0">
                <a:latin typeface="Verdana" panose="020B0604030504040204" pitchFamily="34" charset="0"/>
                <a:ea typeface="Verdana" panose="020B0604030504040204" pitchFamily="34" charset="0"/>
              </a:rPr>
              <a:t>Rennen verboten</a:t>
            </a:r>
          </a:p>
          <a:p>
            <a:r>
              <a:rPr lang="de-AT" sz="1700" dirty="0">
                <a:latin typeface="Verdana" panose="020B0604030504040204" pitchFamily="34" charset="0"/>
                <a:ea typeface="Verdana" panose="020B0604030504040204" pitchFamily="34" charset="0"/>
              </a:rPr>
              <a:t>Auflagen</a:t>
            </a:r>
          </a:p>
          <a:p>
            <a:r>
              <a:rPr lang="de-AT" sz="1700" dirty="0">
                <a:latin typeface="Verdana" panose="020B0604030504040204" pitchFamily="34" charset="0"/>
                <a:ea typeface="Verdana" panose="020B0604030504040204" pitchFamily="34" charset="0"/>
              </a:rPr>
              <a:t>Fahr-Langsam-Kampagne</a:t>
            </a: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</a:p>
          <a:p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Multimedia Guide</a:t>
            </a:r>
          </a:p>
          <a:p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Sicherheitstipps (ORF, </a:t>
            </a:r>
            <a:r>
              <a:rPr lang="de-DE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ÖAMTC+Polizei</a:t>
            </a: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de-DE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Gemeinam.Sicher</a:t>
            </a: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 Kooperation BMI</a:t>
            </a:r>
          </a:p>
          <a:p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Radargeräte</a:t>
            </a:r>
          </a:p>
          <a:p>
            <a:r>
              <a:rPr lang="de-AT" sz="1700" dirty="0">
                <a:latin typeface="Verdana" panose="020B0604030504040204" pitchFamily="34" charset="0"/>
                <a:ea typeface="Verdana" panose="020B0604030504040204" pitchFamily="34" charset="0"/>
              </a:rPr>
              <a:t>Großglockner E-Genusstour</a:t>
            </a:r>
          </a:p>
          <a:p>
            <a:r>
              <a:rPr lang="de-AT" sz="1700" b="1" dirty="0">
                <a:latin typeface="Verdana" panose="020B0604030504040204" pitchFamily="34" charset="0"/>
                <a:ea typeface="Verdana" panose="020B0604030504040204" pitchFamily="34" charset="0"/>
              </a:rPr>
              <a:t>Lösungen suchen: </a:t>
            </a:r>
            <a:r>
              <a:rPr lang="de-AT" sz="1700" dirty="0">
                <a:latin typeface="Verdana" panose="020B0604030504040204" pitchFamily="34" charset="0"/>
                <a:ea typeface="Verdana" panose="020B0604030504040204" pitchFamily="34" charset="0"/>
              </a:rPr>
              <a:t>Traktor WM </a:t>
            </a:r>
            <a:r>
              <a:rPr lang="de-AT" sz="17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von 1.000 Teilnehmer auf dzt. 475 (in 8 Jahren) – gleichbleibende regionale Wertschöpfung!</a:t>
            </a:r>
            <a:endParaRPr lang="de-AT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E3F78DE-89BD-01ED-AA5C-687909F9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Genussfahrer – Sicherheit geht vor!</a:t>
            </a:r>
            <a:endParaRPr lang="de-AT" dirty="0"/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DC8FB301-C4DB-2877-85D9-DA267819D51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FF2039D8-65B6-C64F-9BCF-C53F0D9181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51F397-C502-F2D3-D58D-1817295493A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11</a:t>
            </a:fld>
            <a:endParaRPr lang="de-AT" dirty="0"/>
          </a:p>
        </p:txBody>
      </p:sp>
      <p:pic>
        <p:nvPicPr>
          <p:cNvPr id="21" name="Grafik 20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3E5FC86C-5686-A996-A01D-5D9B83DDF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8" t="1036" r="5385"/>
          <a:stretch/>
        </p:blipFill>
        <p:spPr>
          <a:xfrm>
            <a:off x="317817" y="2985501"/>
            <a:ext cx="4862631" cy="356606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FEFB088-2BD4-62AA-6873-B9C2F257A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5"/>
          <a:stretch/>
        </p:blipFill>
        <p:spPr>
          <a:xfrm>
            <a:off x="987859" y="862624"/>
            <a:ext cx="1735494" cy="181931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7377B9D-5C7E-0E64-B6D8-99AEF9818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04"/>
          <a:stretch/>
        </p:blipFill>
        <p:spPr>
          <a:xfrm>
            <a:off x="2995127" y="880698"/>
            <a:ext cx="183917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52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1E1B49-2641-0C18-D1F3-E87A0E7DD91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41634" y="1602559"/>
            <a:ext cx="6432549" cy="4392818"/>
          </a:xfrm>
        </p:spPr>
        <p:txBody>
          <a:bodyPr/>
          <a:lstStyle/>
          <a:p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</a:rPr>
              <a:t>Schadstoffemissionen um etwa 80-90% reduziert</a:t>
            </a:r>
          </a:p>
          <a:p>
            <a:endParaRPr lang="de-DE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</a:rPr>
              <a:t>Wissenschaftliche Studien (TU Wien und Umweltbundesamt)</a:t>
            </a:r>
          </a:p>
          <a:p>
            <a:endParaRPr lang="de-DE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Gründe:</a:t>
            </a:r>
          </a:p>
          <a:p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</a:rPr>
              <a:t>eigene Maßnahmen (Nachfahrverbot, Öko-Mauttarif, Bus-Aktionen, E-Mobilitäts-Förderung und E-Angeboten) sowie</a:t>
            </a:r>
          </a:p>
          <a:p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</a:rPr>
              <a:t>technische Entwicklung und Innovationen, Einführung von Katalysatoren.</a:t>
            </a:r>
          </a:p>
          <a:p>
            <a:pPr lvl="1"/>
            <a:endParaRPr lang="de-DE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Ziel:</a:t>
            </a:r>
          </a:p>
          <a:p>
            <a:r>
              <a:rPr lang="de-DE" sz="1500" b="1" dirty="0">
                <a:latin typeface="Verdana" panose="020B0604030504040204" pitchFamily="34" charset="0"/>
                <a:ea typeface="Verdana" panose="020B0604030504040204" pitchFamily="34" charset="0"/>
              </a:rPr>
              <a:t>In 10-15 Jahren sollte die „überwiegende Zahl der KFZ unsere Panoramastraßen elektrisch betrieben erfahren: damit vor Ort Emissions- und </a:t>
            </a:r>
            <a:r>
              <a:rPr lang="de-DE" sz="1500" b="1" dirty="0" err="1">
                <a:latin typeface="Verdana" panose="020B0604030504040204" pitchFamily="34" charset="0"/>
                <a:ea typeface="Verdana" panose="020B0604030504040204" pitchFamily="34" charset="0"/>
              </a:rPr>
              <a:t>Lärmfrei</a:t>
            </a:r>
            <a:r>
              <a:rPr lang="de-DE" sz="1500" b="1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  <a:p>
            <a:pPr lvl="1"/>
            <a:endParaRPr lang="de-DE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251204-CEBB-4EAA-9363-3D257053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88" y="862624"/>
            <a:ext cx="6613631" cy="509588"/>
          </a:xfrm>
        </p:spPr>
        <p:txBody>
          <a:bodyPr/>
          <a:lstStyle/>
          <a:p>
            <a:r>
              <a:rPr lang="de-DE" dirty="0"/>
              <a:t>Umwelt-Situation – „Hammerergebnisse!“</a:t>
            </a:r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44BD6-7138-50BB-F08F-7A2B732F7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12</a:t>
            </a:fld>
            <a:endParaRPr lang="de-AT" dirty="0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2B9603DF-DDE1-1689-3540-B9BD5BD8CC5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8F12B12E-DB7D-EB03-0C64-0495E628483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  <p:pic>
        <p:nvPicPr>
          <p:cNvPr id="8" name="Bildplatzhalter 7" descr="Ein Bild, das Himmel, draußen, Person enthält.&#10;&#10;Automatisch generierte Beschreibung">
            <a:extLst>
              <a:ext uri="{FF2B5EF4-FFF2-40B4-BE49-F238E27FC236}">
                <a16:creationId xmlns:a16="http://schemas.microsoft.com/office/drawing/2014/main" id="{7D7FA9E0-AB30-B4D9-126D-6BD87894795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6512" b="65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940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B4B97EC-AC22-63D2-8E10-797477D76F5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24489" y="1877766"/>
            <a:ext cx="6432549" cy="4500562"/>
          </a:xfrm>
        </p:spPr>
        <p:txBody>
          <a:bodyPr/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Kohlenmonoxid (CO):			-98%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Kohlenwasserstoff (HC): 			-84%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Partikel (PM):				-97%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Stickstoffoxide (Nox):			-92%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Stickstoffdioxid (NO2):			-55% (mit synth. Kraftstoff um weitere 70% zu reduzieren)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Schwefeldioxid (SO2):			-100% (nahezu)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Blei (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Pb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):					-100% (nahezu)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Methan (CH4):				-88%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Kohlendioxid (CO2fossil):		-50%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Kohlendioxid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Äquiv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. (CO2Äquiv):	-58%</a:t>
            </a:r>
          </a:p>
          <a:p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1D3112D-C38B-FA54-A15E-A1F3A088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Schadstoffreduktionen Glockner 1970-2020 / Studie TU Wien</a:t>
            </a:r>
            <a:br>
              <a:rPr lang="de-DE" sz="2400" dirty="0"/>
            </a:br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70FD6C-4BD5-7C33-3315-5548385B522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13</a:t>
            </a:fld>
            <a:endParaRPr lang="de-AT" dirty="0"/>
          </a:p>
        </p:txBody>
      </p:sp>
      <p:pic>
        <p:nvPicPr>
          <p:cNvPr id="18" name="Bildplatzhalter 17" descr="Ein Bild, das draußen, Himmel, Berg, Gras enthält.&#10;&#10;Automatisch generierte Beschreibung">
            <a:extLst>
              <a:ext uri="{FF2B5EF4-FFF2-40B4-BE49-F238E27FC236}">
                <a16:creationId xmlns:a16="http://schemas.microsoft.com/office/drawing/2014/main" id="{7CA3BDF5-6D81-F095-A9AB-B61C57842D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8995" b="8995"/>
          <a:stretch>
            <a:fillRect/>
          </a:stretch>
        </p:blipFill>
        <p:spPr/>
      </p:pic>
      <p:sp>
        <p:nvSpPr>
          <p:cNvPr id="19" name="Datumsplatzhalter 1">
            <a:extLst>
              <a:ext uri="{FF2B5EF4-FFF2-40B4-BE49-F238E27FC236}">
                <a16:creationId xmlns:a16="http://schemas.microsoft.com/office/drawing/2014/main" id="{CAC72006-9A77-4116-EB5A-7792AAA8E99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2FDC98B3-364B-A235-A3F7-8898596EBD5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115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r="19260"/>
          <a:stretch>
            <a:fillRect/>
          </a:stretch>
        </p:blipFill>
        <p:spPr/>
      </p:pic>
      <p:sp>
        <p:nvSpPr>
          <p:cNvPr id="3" name="Inhaltsplatzhalter 2"/>
          <p:cNvSpPr>
            <a:spLocks noGrp="1"/>
          </p:cNvSpPr>
          <p:nvPr>
            <p:ph sz="quarter" idx="18"/>
          </p:nvPr>
        </p:nvSpPr>
        <p:spPr>
          <a:xfrm>
            <a:off x="5424489" y="1939910"/>
            <a:ext cx="6432549" cy="4500562"/>
          </a:xfrm>
        </p:spPr>
        <p:txBody>
          <a:bodyPr/>
          <a:lstStyle/>
          <a:p>
            <a:pPr marL="266700" indent="-266700">
              <a:spcBef>
                <a:spcPts val="432"/>
              </a:spcBef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Früher: bis 350 „GROHAGGLER“ 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4–6 Wochen</a:t>
            </a:r>
          </a:p>
          <a:p>
            <a:pPr marL="266700" indent="-266700">
              <a:spcBef>
                <a:spcPts val="432"/>
              </a:spcBef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Heute: 20 angestellte „GROHAGGLER“ 2–3 Wochen</a:t>
            </a:r>
          </a:p>
          <a:p>
            <a:pPr marL="266700" indent="-266700">
              <a:spcBef>
                <a:spcPts val="432"/>
              </a:spcBef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 April bis ca. 1. Mai</a:t>
            </a:r>
          </a:p>
          <a:p>
            <a:pPr marL="266700" indent="-266700">
              <a:spcBef>
                <a:spcPts val="432"/>
              </a:spcBef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Schnee meist 8–12 m hoch</a:t>
            </a:r>
          </a:p>
          <a:p>
            <a:pPr marL="266700" indent="-266700">
              <a:spcBef>
                <a:spcPts val="432"/>
              </a:spcBef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Räumung mit  „Wallack-Rotationspflügen“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seit über 66 Jahren</a:t>
            </a:r>
          </a:p>
          <a:p>
            <a:pPr marL="266700" indent="-266700">
              <a:spcBef>
                <a:spcPts val="432"/>
              </a:spcBef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 m als höchst gemessene Schneehöhe</a:t>
            </a:r>
          </a:p>
          <a:p>
            <a:pPr marL="266700" indent="-266700">
              <a:spcBef>
                <a:spcPts val="432"/>
              </a:spcBef>
              <a:buSzPct val="130000"/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6700" indent="-266700">
              <a:spcBef>
                <a:spcPts val="432"/>
              </a:spcBef>
              <a:buSzPct val="130000"/>
            </a:pP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2022: Synthetischer Kraftstoff-Test</a:t>
            </a:r>
          </a:p>
          <a:p>
            <a:pPr marL="566100" lvl="1" indent="-266700">
              <a:spcBef>
                <a:spcPts val="432"/>
              </a:spcBef>
              <a:buSzPct val="130000"/>
            </a:pP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-70 % Stickstoffdioxid</a:t>
            </a:r>
          </a:p>
          <a:p>
            <a:pPr marL="566100" lvl="1" indent="-266700">
              <a:spcBef>
                <a:spcPts val="432"/>
              </a:spcBef>
              <a:buSzPct val="130000"/>
            </a:pP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über -40 % (knappe Halbierung) Rußpartikel</a:t>
            </a:r>
          </a:p>
          <a:p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Schneeräumung im Frühjahr –</a:t>
            </a:r>
            <a:br>
              <a:rPr lang="de-DE" dirty="0"/>
            </a:br>
            <a:r>
              <a:rPr lang="de-DE" dirty="0"/>
              <a:t>Tests E-</a:t>
            </a:r>
            <a:r>
              <a:rPr lang="de-DE" dirty="0" err="1"/>
              <a:t>Fuels</a:t>
            </a:r>
            <a:r>
              <a:rPr lang="de-DE" dirty="0"/>
              <a:t>!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94C02063-9448-2465-9DA9-EED9AA767E7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EAAD747F-0145-8155-80CF-84D50D39B0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53854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Markenlogos „unserer“ Unternehmen &amp; Beteiligungen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2" y="3891009"/>
            <a:ext cx="1910708" cy="22504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50" y="3758030"/>
            <a:ext cx="2153937" cy="258004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98414" y="3571398"/>
            <a:ext cx="1927341" cy="28896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1286" y="3933590"/>
            <a:ext cx="1703040" cy="21652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817" y="3933592"/>
            <a:ext cx="2328188" cy="21652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298414" y="1776036"/>
            <a:ext cx="2341244" cy="18966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6" y="2089084"/>
            <a:ext cx="2277840" cy="12610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29" y="1831824"/>
            <a:ext cx="1931022" cy="18205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78225" y="1961135"/>
            <a:ext cx="4264920" cy="1583867"/>
          </a:xfrm>
          <a:prstGeom prst="rect">
            <a:avLst/>
          </a:prstGeom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Präsentation: Johannes Hörl, 5. Brennpunkt Innovation</a:t>
            </a:r>
            <a:endParaRPr lang="de-AT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6062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10" y="2154238"/>
            <a:ext cx="6069805" cy="404653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„Dem </a:t>
            </a:r>
            <a:r>
              <a:rPr lang="de-DE" dirty="0" err="1"/>
              <a:t>Wallack</a:t>
            </a:r>
            <a:r>
              <a:rPr lang="de-DE" dirty="0"/>
              <a:t> ist es gelungen die schönste alpine Panoramastraße der Welt zu errichten.“</a:t>
            </a:r>
            <a:br>
              <a:rPr lang="de-DE" dirty="0"/>
            </a:br>
            <a:r>
              <a:rPr lang="de-AT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(Sepp </a:t>
            </a:r>
            <a:r>
              <a:rPr lang="de-AT" sz="18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Forcher</a:t>
            </a:r>
            <a:r>
              <a:rPr lang="de-AT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am 31. Oktober 2017 in </a:t>
            </a:r>
            <a:r>
              <a:rPr lang="de-AT" sz="18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Mittersill</a:t>
            </a:r>
            <a:r>
              <a:rPr lang="de-AT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Nationalparkzentrum)</a:t>
            </a:r>
            <a:br>
              <a:rPr lang="de-A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de-DE" dirty="0"/>
            </a:br>
            <a:br>
              <a:rPr lang="de-DE" dirty="0"/>
            </a:b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16</a:t>
            </a:fld>
            <a:endParaRPr lang="de-AT"/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24FC0330-CD09-4BEE-A89A-11527F0CF96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57C4B27C-3B6D-4B29-B4DA-F5E9B0E1AC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08100" y="6549348"/>
            <a:ext cx="8584575" cy="231775"/>
          </a:xfrm>
        </p:spPr>
        <p:txBody>
          <a:bodyPr/>
          <a:lstStyle/>
          <a:p>
            <a:r>
              <a:rPr lang="de-DE" dirty="0"/>
              <a:t>Präsentation: Johannes Hörl, 5. Brennpunkt Innovation	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1101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" b="3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9989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51" y="2669860"/>
            <a:ext cx="4501897" cy="3182641"/>
          </a:xfrm>
        </p:spPr>
      </p:pic>
      <p:sp>
        <p:nvSpPr>
          <p:cNvPr id="5" name="Textfeld 4"/>
          <p:cNvSpPr txBox="1"/>
          <p:nvPr/>
        </p:nvSpPr>
        <p:spPr>
          <a:xfrm>
            <a:off x="4530411" y="5439522"/>
            <a:ext cx="3131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GROHAG GRUPPE</a:t>
            </a:r>
            <a:endParaRPr lang="de-AT" sz="2400" b="1" dirty="0">
              <a:solidFill>
                <a:schemeClr val="accent1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18</a:t>
            </a:fld>
            <a:endParaRPr lang="de-AT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85041C8D-B6A3-4F0D-A8AE-0D5A91D58E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283CE7FF-9DEC-4235-AF6B-B3B27F50E8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08100" y="6549348"/>
            <a:ext cx="8584575" cy="231775"/>
          </a:xfrm>
        </p:spPr>
        <p:txBody>
          <a:bodyPr/>
          <a:lstStyle/>
          <a:p>
            <a:r>
              <a:rPr lang="de-DE" dirty="0"/>
              <a:t>Präsentation: Johannes Hörl, 5. Brennpunkt Innovation</a:t>
            </a:r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39796CF-FAEF-ECC2-1865-6EC57C59D3F3}"/>
              </a:ext>
            </a:extLst>
          </p:cNvPr>
          <p:cNvSpPr txBox="1"/>
          <p:nvPr/>
        </p:nvSpPr>
        <p:spPr>
          <a:xfrm>
            <a:off x="247399" y="1005499"/>
            <a:ext cx="11504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„Unsere Hauptaufgabe ist es die natürlichen Spannungsfelder aus Tourismus, </a:t>
            </a: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Natur und Technik täglich und laufend bestmöglich aufzulösen. </a:t>
            </a: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Die Zahlen – ökologisch sowie ökonomisch betrachtet – bestätigen, dass uns dies sehr gut gelingt.</a:t>
            </a: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Unsere Strategien greifen. Trotzdem wollen und müssen wir noch besser werden.“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1EB96AB-6FA1-C2E2-8993-516F8C29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82" y="2485962"/>
            <a:ext cx="10596033" cy="509588"/>
          </a:xfrm>
        </p:spPr>
        <p:txBody>
          <a:bodyPr/>
          <a:lstStyle/>
          <a:p>
            <a:pPr algn="ctr"/>
            <a:r>
              <a:rPr lang="de-DE" dirty="0"/>
              <a:t>Danke für Ihre Aufmerksamkeit!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2742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b="11168"/>
          <a:stretch>
            <a:fillRect/>
          </a:stretch>
        </p:blipFill>
        <p:spPr/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2774824" y="1948876"/>
            <a:ext cx="66307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3600" b="1" dirty="0">
                <a:latin typeface="BlackJack" panose="02000504030000020004" pitchFamily="2" charset="0"/>
              </a:rPr>
              <a:t>Hochgebirge &amp; Natur</a:t>
            </a:r>
          </a:p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3600" b="1" dirty="0">
                <a:latin typeface="BlackJack" panose="02000504030000020004" pitchFamily="2" charset="0"/>
              </a:rPr>
              <a:t>erfahren</a:t>
            </a:r>
          </a:p>
        </p:txBody>
      </p:sp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3944151" y="797200"/>
            <a:ext cx="4392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700"/>
              </a:spcAft>
              <a:buClr>
                <a:srgbClr val="D20000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1800" dirty="0">
                <a:ea typeface="Verdana" panose="020B0604030504040204" pitchFamily="34" charset="0"/>
                <a:cs typeface="Verdana" panose="020B0604030504040204" pitchFamily="34" charset="0"/>
              </a:rPr>
              <a:t>ÖSTERREICHS </a:t>
            </a:r>
          </a:p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de-DE" sz="1800" dirty="0">
                <a:ea typeface="Verdana" panose="020B0604030504040204" pitchFamily="34" charset="0"/>
                <a:cs typeface="Verdana" panose="020B0604030504040204" pitchFamily="34" charset="0"/>
              </a:rPr>
              <a:t>SCHÖNSTE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5834108" y="1696203"/>
            <a:ext cx="6125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49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1" b="9011"/>
          <a:stretch>
            <a:fillRect/>
          </a:stretch>
        </p:blipFill>
        <p:spPr/>
      </p:pic>
      <p:sp>
        <p:nvSpPr>
          <p:cNvPr id="10" name="Inhaltsplatzhalter 9"/>
          <p:cNvSpPr>
            <a:spLocks noGrp="1"/>
          </p:cNvSpPr>
          <p:nvPr>
            <p:ph sz="quarter" idx="18"/>
          </p:nvPr>
        </p:nvSpPr>
        <p:spPr>
          <a:xfrm>
            <a:off x="5424489" y="1365030"/>
            <a:ext cx="6432549" cy="829923"/>
          </a:xfrm>
        </p:spPr>
        <p:txBody>
          <a:bodyPr/>
          <a:lstStyle/>
          <a:p>
            <a:pPr>
              <a:buClr>
                <a:schemeClr val="accent6"/>
              </a:buClr>
              <a:buSzPct val="120000"/>
              <a:defRPr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79% Republik Österreich </a:t>
            </a:r>
          </a:p>
          <a:p>
            <a:pPr>
              <a:buClr>
                <a:schemeClr val="accent6"/>
              </a:buClr>
              <a:buSzPct val="120000"/>
              <a:defRPr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10,5 % Land Kärnten und Land Salzburg</a:t>
            </a:r>
          </a:p>
          <a:p>
            <a:endParaRPr lang="de-AT" sz="12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Eigentümer GROHAG (Gründung 1931)</a:t>
            </a:r>
            <a:endParaRPr lang="de-AT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13" name="Titel 7">
            <a:extLst>
              <a:ext uri="{FF2B5EF4-FFF2-40B4-BE49-F238E27FC236}">
                <a16:creationId xmlns:a16="http://schemas.microsoft.com/office/drawing/2014/main" id="{C3FA0DB5-6280-03EC-3883-770B3EAB1CD0}"/>
              </a:ext>
            </a:extLst>
          </p:cNvPr>
          <p:cNvSpPr txBox="1">
            <a:spLocks/>
          </p:cNvSpPr>
          <p:nvPr/>
        </p:nvSpPr>
        <p:spPr>
          <a:xfrm>
            <a:off x="5424489" y="2337467"/>
            <a:ext cx="6479644" cy="509588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Wirtschaftsdaten</a:t>
            </a:r>
            <a:endParaRPr lang="de-AT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1CF7B54-FD21-CD0A-BCD6-91BBB02F2AB0}"/>
              </a:ext>
            </a:extLst>
          </p:cNvPr>
          <p:cNvSpPr txBox="1">
            <a:spLocks/>
          </p:cNvSpPr>
          <p:nvPr/>
        </p:nvSpPr>
        <p:spPr>
          <a:xfrm>
            <a:off x="5441634" y="2847055"/>
            <a:ext cx="6140766" cy="360849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234000" indent="-234000" algn="l" defTabSz="685732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15900" algn="l" defTabSz="685732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65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30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896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2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8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4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61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Preise Tageskarte</a:t>
            </a:r>
          </a:p>
          <a:p>
            <a:pPr marL="800100" lvl="1" indent="-34290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PKW: € 38,00 (E-Sondertarif € 28,50)</a:t>
            </a:r>
          </a:p>
          <a:p>
            <a:pPr marL="800100" lvl="1" indent="-34290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Bus: € 6,00 pro Person </a:t>
            </a:r>
          </a:p>
          <a:p>
            <a:pPr marL="800100" lvl="1" indent="-34290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Motorrad: € 28,00 (E-Tarif: € 22,00)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Umsatz ca. € 11 Mio. / 14 Mio. (GROHAG/Gruppe)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Bilanzvolumen ca. € 27 Mio. / € 34 Mio. (GROHAG/Gruppe)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Mitarbeitende 90/120 (GROHAG-Gruppe)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Touristische Partner 1.200 (K, S, T)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2.500 Auftragnehmer zu 90 % in den Regionen (10 Jahre)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Standorte in 12 Anrainergemeinden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accent6"/>
              </a:buClr>
            </a:pP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713803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b="8983"/>
          <a:stretch>
            <a:fillRect/>
          </a:stretch>
        </p:blipFill>
        <p:spPr/>
      </p:pic>
      <p:sp>
        <p:nvSpPr>
          <p:cNvPr id="3" name="Inhaltsplatzhalt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Großglockner Hochalpenstraße – must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Krimmler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WasserWelten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must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Gerlos Alpenstraße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Goldeck Panoramastraße (bis Mai 2022)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Nockalmstraße (im Bild)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Villacher Alpenstraße</a:t>
            </a:r>
          </a:p>
          <a:p>
            <a:pPr marL="0" indent="0">
              <a:lnSpc>
                <a:spcPct val="120000"/>
              </a:lnSpc>
              <a:buClr>
                <a:schemeClr val="accent6"/>
              </a:buClr>
              <a:buSzPct val="130000"/>
              <a:buNone/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Parkraumbewirtschaftung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Shops und Online Shop </a:t>
            </a:r>
            <a:b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(Tickets, touristische Artikel, Bekleidungslinie &amp; Gastro usw.)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SzPct val="130000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Betrieb von E-Tankstellen („G-E-Power“)</a:t>
            </a:r>
          </a:p>
          <a:p>
            <a:endParaRPr lang="de-AT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Betriebe der GROHAG Gruppe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E0BEC2A6-09D7-2235-8581-F7E326A7062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737EFBDD-5A63-0785-4DD1-1D60528F681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ECF03E-F55B-71B5-9242-62D647103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810" y="1232536"/>
            <a:ext cx="1081618" cy="13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Saumweg und Handelsroute</a:t>
            </a:r>
          </a:p>
          <a:p>
            <a:pPr marL="0" indent="0">
              <a:spcBef>
                <a:spcPts val="432"/>
              </a:spcBef>
              <a:buClr>
                <a:schemeClr val="accent6"/>
              </a:buClr>
              <a:buSzPct val="130000"/>
              <a:buNone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(10% des weltweiten Goldhandels!)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Nord - Süd Verbindung, 158 km (Transit!)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Neue moderne Straßenbauten 70er Jahre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Heiligenbluter Erklärung 1971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Gründung des Nationalparks </a:t>
            </a:r>
            <a:b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„Hohe Tauern“ Mitte 80er Jahre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Wandel zur Nationalpark- und </a:t>
            </a:r>
            <a:b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Ausflugsstraße (Tourismus!)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Satzung trägt Umweltsituation Rechnung (1931)</a:t>
            </a:r>
          </a:p>
          <a:p>
            <a:pPr>
              <a:buClr>
                <a:schemeClr val="accent6"/>
              </a:buClr>
            </a:pPr>
            <a:endParaRPr lang="de-AT" sz="15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Großglockner Hochalpenstraße</a:t>
            </a:r>
            <a:endParaRPr lang="de-AT" dirty="0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1" b="9011"/>
          <a:stretch>
            <a:fillRect/>
          </a:stretch>
        </p:blipFill>
        <p:spPr/>
      </p:pic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E5F721F2-5CED-D3F6-C814-18F701A4410A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9F308408-347B-60E1-AB92-367802FDAEF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817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/>
          </p:nvPr>
        </p:nvSpPr>
        <p:spPr>
          <a:xfrm>
            <a:off x="5415997" y="734539"/>
            <a:ext cx="6432549" cy="2495771"/>
          </a:xfrm>
        </p:spPr>
        <p:txBody>
          <a:bodyPr/>
          <a:lstStyle/>
          <a:p>
            <a:pPr>
              <a:buClr>
                <a:schemeClr val="accent6"/>
              </a:buClr>
              <a:buSzPct val="130000"/>
            </a:pP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Gerlos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Alpenstraße 12 km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1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=) im LS-Schutzgebiet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Goldeckstraße 15 km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1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=) im LS-Schutzgebiet</a:t>
            </a:r>
          </a:p>
          <a:p>
            <a:pPr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Nockalmstraße 36 km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1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=) im UNESCO-Biosphärenpark</a:t>
            </a:r>
          </a:p>
          <a:p>
            <a:pPr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Villacher Alpenstraße 17 km</a:t>
            </a:r>
          </a:p>
          <a:p>
            <a:pPr marL="0" indent="0">
              <a:buClr>
                <a:schemeClr val="accent6"/>
              </a:buClr>
              <a:buSzPct val="130000"/>
              <a:buNone/>
            </a:pPr>
            <a:r>
              <a:rPr lang="de-DE" sz="11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=) im Naturpark</a:t>
            </a:r>
            <a:br>
              <a:rPr lang="de-DE" sz="11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1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Gesamt ca. 130 km</a:t>
            </a:r>
          </a:p>
          <a:p>
            <a:pPr marL="0" indent="0">
              <a:buClr>
                <a:schemeClr val="accent6"/>
              </a:buClr>
              <a:buSzPct val="130000"/>
              <a:buNone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(16 x GROHAG =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ASFiNAG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spcBef>
                <a:spcPts val="432"/>
              </a:spcBef>
              <a:buClr>
                <a:srgbClr val="FF0000"/>
              </a:buClr>
              <a:buSzPct val="130000"/>
              <a:buNone/>
            </a:pPr>
            <a:endParaRPr lang="de-DE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432"/>
              </a:spcBef>
              <a:buClr>
                <a:srgbClr val="FF0000"/>
              </a:buClr>
              <a:buSzPct val="130000"/>
              <a:buNone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sowie weitere: 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140 Brücken und Hochbauten (Kunstbauten wie Galerien </a:t>
            </a:r>
            <a:r>
              <a:rPr lang="de-DE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udgl</a:t>
            </a: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Besucherzentren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Shops, </a:t>
            </a:r>
            <a:r>
              <a:rPr lang="de-DE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großteils</a:t>
            </a: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mit Gastro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Museen und Ausstellungen</a:t>
            </a:r>
          </a:p>
          <a:p>
            <a:pPr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de-DE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Lehrwege</a:t>
            </a:r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Service und Infostellen</a:t>
            </a:r>
          </a:p>
          <a:p>
            <a:r>
              <a:rPr lang="de-DE" sz="1500" dirty="0">
                <a:latin typeface="Verdana" panose="020B0604030504040204" pitchFamily="34" charset="0"/>
                <a:ea typeface="Verdana" panose="020B0604030504040204" pitchFamily="34" charset="0"/>
              </a:rPr>
              <a:t>E-Ladestationen (100-200 „G-E-Power“ Ladepunkte in Umsetzung)</a:t>
            </a:r>
            <a:endParaRPr lang="de-AT" sz="1500" dirty="0"/>
          </a:p>
        </p:txBody>
      </p:sp>
      <p:pic>
        <p:nvPicPr>
          <p:cNvPr id="20" name="Bildplatzhalter 19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 r="19519"/>
          <a:stretch>
            <a:fillRect/>
          </a:stretch>
        </p:blipFill>
        <p:spPr/>
      </p:pic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6</a:t>
            </a:fld>
            <a:endParaRPr lang="de-AT" dirty="0"/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AC4A0EF1-34FE-0CD3-5CE6-23FE16EB3DC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BB01E731-C0A6-776E-BDCC-618A3D9CCE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4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8992" b="8992"/>
          <a:stretch/>
        </p:blipFill>
        <p:spPr>
          <a:xfrm>
            <a:off x="0" y="533400"/>
            <a:ext cx="5135043" cy="6318000"/>
          </a:xfrm>
        </p:spPr>
      </p:pic>
      <p:sp>
        <p:nvSpPr>
          <p:cNvPr id="3" name="Inhaltsplatzhalt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266700" indent="-26670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Durchzugsstraße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Hochtor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2.504 m</a:t>
            </a:r>
          </a:p>
          <a:p>
            <a:pPr marL="266700" indent="-26670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Parkplatz Edelweißspitze: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2.571 m (höchster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befahrb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Berg)</a:t>
            </a:r>
          </a:p>
          <a:p>
            <a:pPr marL="266700" indent="-26670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Kaiser–Franz–Josefs-Höhe: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2.369 m</a:t>
            </a:r>
          </a:p>
          <a:p>
            <a:pPr marL="285750" indent="-28575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Swarovski-Beobachtungswarte</a:t>
            </a:r>
          </a:p>
          <a:p>
            <a:pPr marL="266700" indent="-26670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km Scheitelstrecke 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 etwa 2.400 m</a:t>
            </a:r>
          </a:p>
          <a:p>
            <a:pPr marL="269875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NP Hohe Tauern etwa 2.000 km²</a:t>
            </a:r>
            <a:b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 300 (!) Dreitausender!</a:t>
            </a:r>
            <a:endParaRPr lang="de-AT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Höchste Punkte – Ausblicke „NP-Idee“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7</a:t>
            </a:fld>
            <a:endParaRPr lang="de-AT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D44E6DA1-21A6-C1BB-A4AF-CFF55E9C4A1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A22C8F9E-3042-982D-9130-4B11909356B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00079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AA7FCE-95DF-9537-010E-F2A1DAB0DE2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48036" y="1710499"/>
            <a:ext cx="2797945" cy="3087338"/>
          </a:xfrm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„Öko-Tarif“</a:t>
            </a:r>
          </a:p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Infotafeln</a:t>
            </a:r>
          </a:p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Natur-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Lehrwege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Mülltrenn-System</a:t>
            </a:r>
          </a:p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Ausstellungen</a:t>
            </a:r>
          </a:p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Nachtfahrverbote</a:t>
            </a:r>
          </a:p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Aufklärungsarbeit</a:t>
            </a:r>
          </a:p>
          <a:p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„Natur verbindet“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C429740-1B28-5A8F-A343-E15608F7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Vielfältige Umweltmaßnahmen</a:t>
            </a:r>
            <a:endParaRPr lang="de-AT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D5E425-1639-463C-C9FE-28A8653CA70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30.11.2020</a:t>
            </a:r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8901E1-CB1C-36AE-F4A0-2D29D2BBEDB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Präsentation: Johannes Hörl, RC Bischofshofen</a:t>
            </a:r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63B155-B87F-29CD-E16C-7FCE227ADC3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D449203B-0FD3-904B-6E42-A9724C8D58EC}"/>
              </a:ext>
            </a:extLst>
          </p:cNvPr>
          <p:cNvSpPr txBox="1">
            <a:spLocks/>
          </p:cNvSpPr>
          <p:nvPr/>
        </p:nvSpPr>
        <p:spPr>
          <a:xfrm>
            <a:off x="8245981" y="1703101"/>
            <a:ext cx="3721118" cy="2763847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234000" indent="-234000" algn="l" defTabSz="685732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15900" algn="l" defTabSz="685732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65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30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896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2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8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4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61" indent="-171434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Ökologische Mahd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e-Mobilität (Austro Solar, Leistungsschau, Fahrzeugtests, dzt. 60 E-Ladepunkte, E-Tarif)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 GROHAG 2025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Nachhaltigkeitskonzept + RL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Jahre Forschungsstation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Jahre Glockner Öko-Fonds</a:t>
            </a: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Radler-Tag (Testlauf VA) usw.</a:t>
            </a:r>
          </a:p>
          <a:p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892014-BD91-71CB-1E35-DCE4905D5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08"/>
          <a:stretch/>
        </p:blipFill>
        <p:spPr>
          <a:xfrm>
            <a:off x="0" y="1239047"/>
            <a:ext cx="5272088" cy="49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8995"/>
          <a:stretch>
            <a:fillRect/>
          </a:stretch>
        </p:blipFill>
        <p:spPr/>
      </p:pic>
      <p:sp>
        <p:nvSpPr>
          <p:cNvPr id="3" name="Inhaltsplatzhalter 2"/>
          <p:cNvSpPr>
            <a:spLocks noGrp="1"/>
          </p:cNvSpPr>
          <p:nvPr>
            <p:ph sz="quarter" idx="18"/>
          </p:nvPr>
        </p:nvSpPr>
        <p:spPr>
          <a:xfrm>
            <a:off x="5441635" y="1700213"/>
            <a:ext cx="6081582" cy="4500562"/>
          </a:xfrm>
        </p:spPr>
        <p:txBody>
          <a:bodyPr/>
          <a:lstStyle/>
          <a:p>
            <a:pPr marL="285750" indent="-285750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Glocknerstraße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Ca. 260.000-300.000 gesamt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Ca. 160.000 PKW (1960er: über 360.000)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4.000 Busse (2000: 12.000!)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Ca. 90.000 Motorräder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Besucher jährlich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ca. 850.000 im Sommerhalbjahr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Besucher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Glocknerstraße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seit Eröffnung: 68 Mio.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der Gruppe: ca. 2,4 Mio./Jahr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Wintersperre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Nachtfahrverbot (im Sommer)</a:t>
            </a:r>
          </a:p>
          <a:p>
            <a:pPr marL="447675" lvl="1" indent="-269875">
              <a:spcBef>
                <a:spcPts val="432"/>
              </a:spcBef>
              <a:buClr>
                <a:schemeClr val="accent6"/>
              </a:buClr>
              <a:buSzPct val="130000"/>
            </a:pP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„2,5 Tage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Lieferinger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Tunnel“, SN-Zitat vom 30.04.2022</a:t>
            </a:r>
          </a:p>
          <a:p>
            <a:pPr>
              <a:buClr>
                <a:schemeClr val="accent6"/>
              </a:buClr>
            </a:pPr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Halbe Frequenzen – volle Wertschöpfung 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3819F6-D98C-4DD9-BAF5-C661AC4D10E7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F97DA5FC-6EDD-9A80-C568-0D55F29ABDB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112810" y="6549348"/>
            <a:ext cx="1308733" cy="231775"/>
          </a:xfrm>
        </p:spPr>
        <p:txBody>
          <a:bodyPr/>
          <a:lstStyle/>
          <a:p>
            <a:r>
              <a:rPr lang="de-DE" dirty="0"/>
              <a:t>23.05.2022</a:t>
            </a:r>
            <a:endParaRPr lang="de-AT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D1785233-02B5-834A-7590-28194B25A47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441634" y="6549348"/>
            <a:ext cx="4451041" cy="231775"/>
          </a:xfrm>
        </p:spPr>
        <p:txBody>
          <a:bodyPr/>
          <a:lstStyle/>
          <a:p>
            <a:r>
              <a:rPr lang="de-DE" dirty="0"/>
              <a:t>Präsentation: Johannes Hörl, 5. Brennpunkt Innovation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9383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oßglockner Hochalpenstr.">
      <a:dk1>
        <a:sysClr val="windowText" lastClr="000000"/>
      </a:dk1>
      <a:lt1>
        <a:sysClr val="window" lastClr="FFFFFF"/>
      </a:lt1>
      <a:dk2>
        <a:srgbClr val="000000"/>
      </a:dk2>
      <a:lt2>
        <a:srgbClr val="FFDF00"/>
      </a:lt2>
      <a:accent1>
        <a:srgbClr val="3777B0"/>
      </a:accent1>
      <a:accent2>
        <a:srgbClr val="9691BD"/>
      </a:accent2>
      <a:accent3>
        <a:srgbClr val="FCC647"/>
      </a:accent3>
      <a:accent4>
        <a:srgbClr val="EE6F59"/>
      </a:accent4>
      <a:accent5>
        <a:srgbClr val="C6D157"/>
      </a:accent5>
      <a:accent6>
        <a:srgbClr val="005AA9"/>
      </a:accent6>
      <a:hlink>
        <a:srgbClr val="000000"/>
      </a:hlink>
      <a:folHlink>
        <a:srgbClr val="000000"/>
      </a:folHlink>
    </a:clrScheme>
    <a:fontScheme name="Großglockner Hochalpenstr.">
      <a:majorFont>
        <a:latin typeface="Gotham Black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wrap="square" lIns="0" rIns="0" rtlCol="0" anchor="ctr">
        <a:spAutoFit/>
      </a:bodyPr>
      <a:lstStyle>
        <a:defPPr algn="ctr">
          <a:defRPr dirty="0">
            <a:latin typeface="Gotham Light" pitchFamily="50" charset="0"/>
            <a:cs typeface="Gotham Light" pitchFamily="50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1158</Words>
  <Application>Microsoft Office PowerPoint</Application>
  <PresentationFormat>Breitbild</PresentationFormat>
  <Paragraphs>205</Paragraphs>
  <Slides>18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Wingdings</vt:lpstr>
      <vt:lpstr>Arial</vt:lpstr>
      <vt:lpstr>BlackJack</vt:lpstr>
      <vt:lpstr>Calibri</vt:lpstr>
      <vt:lpstr>Gotham Book</vt:lpstr>
      <vt:lpstr>Verdana</vt:lpstr>
      <vt:lpstr>Gotham Black</vt:lpstr>
      <vt:lpstr>Office Theme</vt:lpstr>
      <vt:lpstr>PowerPoint-Präsentation</vt:lpstr>
      <vt:lpstr>PowerPoint-Präsentation</vt:lpstr>
      <vt:lpstr>Eigentümer GROHAG (Gründung 1931)</vt:lpstr>
      <vt:lpstr>Betriebe der GROHAG Gruppe</vt:lpstr>
      <vt:lpstr>Großglockner Hochalpenstraße</vt:lpstr>
      <vt:lpstr>PowerPoint-Präsentation</vt:lpstr>
      <vt:lpstr>Höchste Punkte – Ausblicke „NP-Idee“</vt:lpstr>
      <vt:lpstr>Vielfältige Umweltmaßnahmen</vt:lpstr>
      <vt:lpstr>Halbe Frequenzen – volle Wertschöpfung </vt:lpstr>
      <vt:lpstr>Ausstellungen - Bewusstseinsbildung</vt:lpstr>
      <vt:lpstr>Genussfahrer – Sicherheit geht vor!</vt:lpstr>
      <vt:lpstr>Umwelt-Situation – „Hammerergebnisse!“</vt:lpstr>
      <vt:lpstr>Schadstoffreduktionen Glockner 1970-2020 / Studie TU Wien </vt:lpstr>
      <vt:lpstr>Schneeräumung im Frühjahr – Tests E-Fuels!</vt:lpstr>
      <vt:lpstr>Markenlogos „unserer“ Unternehmen &amp; Beteiligungen</vt:lpstr>
      <vt:lpstr>„Dem Wallack ist es gelungen die schönste alpine Panoramastraße der Welt zu errichten.“ (Sepp Forcher, am 31. Oktober 2017 in Mittersill, Nationalparkzentrum)   </vt:lpstr>
      <vt:lpstr>PowerPoint-Präsentation</vt:lpstr>
      <vt:lpstr>Danke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</dc:title>
  <dc:creator>Michaela Gebesmair</dc:creator>
  <cp:lastModifiedBy>Lindner Anja</cp:lastModifiedBy>
  <cp:revision>314</cp:revision>
  <cp:lastPrinted>2022-05-19T09:10:46Z</cp:lastPrinted>
  <dcterms:created xsi:type="dcterms:W3CDTF">2017-03-17T11:41:47Z</dcterms:created>
  <dcterms:modified xsi:type="dcterms:W3CDTF">2022-05-19T14:41:17Z</dcterms:modified>
</cp:coreProperties>
</file>